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7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49414-6E72-4401-8A61-F7E0030CE5C9}" type="datetimeFigureOut">
              <a:rPr lang="it-IT" smtClean="0"/>
              <a:pPr/>
              <a:t>23/12/2013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21CAE-F7B7-4B66-A03A-3EB7A64D43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DB63-C865-4311-B197-3F7C7D5A0E4E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3913-602D-4F4A-9C16-9B846D152ECD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89619-EFA9-4930-ADA4-B8F04BAB5172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2B99-69BD-403A-A76B-D4608DA6C23B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0014-17A7-485D-933A-90CC2BD4B193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9350-6378-4CD5-BEB5-4AC6DEE96F25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20017-13A2-44B2-B17D-8C6CD486640E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F23F-8A91-4952-9132-79903F311040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2F2B-5FAA-43B5-8312-26D03AB24D93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BF44-2EB1-4F9D-8DDA-C96BC53F1304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14B8-C3BD-41D3-8553-98458EE69FF3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9EACA-4072-4CBB-93CA-968EB272827F}" type="datetime1">
              <a:rPr lang="it-IT" smtClean="0"/>
              <a:pPr/>
              <a:t>23/12/2013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46CA-3D3A-4453-B2F4-798CD52C8DD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9.emf"/><Relationship Id="rId5" Type="http://schemas.openxmlformats.org/officeDocument/2006/relationships/image" Target="../media/image4.wmf"/><Relationship Id="rId10" Type="http://schemas.openxmlformats.org/officeDocument/2006/relationships/image" Target="../media/image8.jpe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40648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it-IT" b="1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Insieme si può: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it-IT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</a:br>
            <a:r>
              <a:rPr lang="it-IT" sz="2700" b="1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l’evoluzione dell’assistenza familiare</a:t>
            </a:r>
            <a:r>
              <a:rPr lang="it-IT" dirty="0"/>
              <a:t/>
            </a:r>
            <a:br>
              <a:rPr lang="it-IT" dirty="0"/>
            </a:br>
            <a:r>
              <a:rPr lang="it-IT" b="1" i="1" dirty="0"/>
              <a:t> </a:t>
            </a:r>
            <a:r>
              <a:rPr lang="it-IT" dirty="0"/>
              <a:t/>
            </a:r>
            <a:br>
              <a:rPr lang="it-IT" dirty="0"/>
            </a:br>
            <a:r>
              <a:rPr lang="it-IT" sz="1800" b="1" i="1" dirty="0">
                <a:latin typeface="Cambria" pitchFamily="18" charset="0"/>
              </a:rPr>
              <a:t>Seminario finale del progetto formativo </a:t>
            </a:r>
            <a:r>
              <a:rPr lang="it-IT" sz="1800" dirty="0">
                <a:latin typeface="Cambria" pitchFamily="18" charset="0"/>
              </a:rPr>
              <a:t/>
            </a:r>
            <a:br>
              <a:rPr lang="it-IT" sz="1800" dirty="0">
                <a:latin typeface="Cambria" pitchFamily="18" charset="0"/>
              </a:rPr>
            </a:br>
            <a:r>
              <a:rPr lang="it-IT" sz="1800" b="1" i="1" dirty="0" err="1">
                <a:latin typeface="Cambria" pitchFamily="18" charset="0"/>
              </a:rPr>
              <a:t>S.I.F.A.</a:t>
            </a:r>
            <a:r>
              <a:rPr lang="it-IT" sz="1800" b="1" i="1" dirty="0">
                <a:latin typeface="Cambria" pitchFamily="18" charset="0"/>
              </a:rPr>
              <a:t> IN RETE</a:t>
            </a:r>
            <a:r>
              <a:rPr lang="it-IT" sz="1800" dirty="0">
                <a:latin typeface="Cambria" pitchFamily="18" charset="0"/>
              </a:rPr>
              <a:t/>
            </a:r>
            <a:br>
              <a:rPr lang="it-IT" sz="1800" dirty="0">
                <a:latin typeface="Cambria" pitchFamily="18" charset="0"/>
              </a:rPr>
            </a:br>
            <a:r>
              <a:rPr lang="it-IT" sz="1800" b="1" cap="all" dirty="0">
                <a:latin typeface="Cambria" pitchFamily="18" charset="0"/>
              </a:rPr>
              <a:t> </a:t>
            </a:r>
            <a:r>
              <a:rPr lang="it-IT" sz="1800" dirty="0">
                <a:latin typeface="Cambria" pitchFamily="18" charset="0"/>
              </a:rPr>
              <a:t/>
            </a:r>
            <a:br>
              <a:rPr lang="it-IT" sz="1800" dirty="0">
                <a:latin typeface="Cambria" pitchFamily="18" charset="0"/>
              </a:rPr>
            </a:br>
            <a:r>
              <a:rPr lang="it-IT" sz="1800" b="1" cap="all" dirty="0">
                <a:latin typeface="Cambria" pitchFamily="18" charset="0"/>
              </a:rPr>
              <a:t>Mercoledì 3 </a:t>
            </a:r>
            <a:r>
              <a:rPr lang="it-IT" sz="1800" b="1" cap="all" dirty="0" smtClean="0">
                <a:latin typeface="Cambria" pitchFamily="18" charset="0"/>
              </a:rPr>
              <a:t>Luglio 2013</a:t>
            </a:r>
            <a:r>
              <a:rPr lang="it-IT" sz="1800" dirty="0">
                <a:latin typeface="Cambria" pitchFamily="18" charset="0"/>
              </a:rPr>
              <a:t/>
            </a:r>
            <a:br>
              <a:rPr lang="it-IT" sz="1800" dirty="0">
                <a:latin typeface="Cambria" pitchFamily="18" charset="0"/>
              </a:rPr>
            </a:br>
            <a:endParaRPr lang="it-IT" sz="1800" dirty="0">
              <a:latin typeface="Cambria" pitchFamily="18" charset="0"/>
            </a:endParaRPr>
          </a:p>
        </p:txBody>
      </p:sp>
      <p:pic>
        <p:nvPicPr>
          <p:cNvPr id="1026" name="Immagine 0" descr="texture_ver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92696"/>
            <a:ext cx="1098382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673448" y="620688"/>
          <a:ext cx="522288" cy="514350"/>
        </p:xfrm>
        <a:graphic>
          <a:graphicData uri="http://schemas.openxmlformats.org/presentationml/2006/ole">
            <p:oleObj spid="_x0000_s1026" name="Picture" r:id="rId4" imgW="772920" imgH="762480" progId="Word.Picture.8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620688"/>
            <a:ext cx="762000" cy="546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513556"/>
            <a:ext cx="1008063" cy="6111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43575" y="602456"/>
            <a:ext cx="933450" cy="5222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548680"/>
            <a:ext cx="463550" cy="606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83568" y="5373216"/>
          <a:ext cx="1080120" cy="801241"/>
        </p:xfrm>
        <a:graphic>
          <a:graphicData uri="http://schemas.openxmlformats.org/presentationml/2006/ole">
            <p:oleObj spid="_x0000_s1032" r:id="rId9" imgW="6047619" imgH="4676190" progId="">
              <p:embed/>
            </p:oleObj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5445224"/>
            <a:ext cx="923925" cy="6667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ea typeface="SimSun" pitchFamily="2" charset="-122"/>
                <a:cs typeface="Arial" pitchFamily="34" charset="0"/>
              </a:rPr>
              <a:t>			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781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Immagin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56176" y="5589240"/>
            <a:ext cx="1066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it-IT" sz="3100" b="1" i="1" dirty="0" err="1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S.I.F.A.</a:t>
            </a:r>
            <a:r>
              <a:rPr lang="it-IT" sz="3100" b="1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IN </a:t>
            </a:r>
            <a:r>
              <a:rPr lang="it-IT" sz="31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RETE      </a:t>
            </a:r>
            <a:br>
              <a:rPr lang="it-IT" sz="31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</a:br>
            <a:r>
              <a:rPr lang="it-IT" sz="31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                    </a:t>
            </a:r>
            <a:r>
              <a:rPr lang="it-IT" sz="32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it-IT" sz="3100" dirty="0" smtClean="0">
                <a:latin typeface="Cambria" pitchFamily="18" charset="0"/>
              </a:rPr>
              <a:t/>
            </a:r>
            <a:br>
              <a:rPr lang="it-IT" sz="3100" dirty="0" smtClean="0">
                <a:latin typeface="Cambria" pitchFamily="18" charset="0"/>
              </a:rPr>
            </a:br>
            <a:endParaRPr lang="it-IT" sz="2200" b="1" i="1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052736"/>
            <a:ext cx="19442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1. Promozione</a:t>
            </a:r>
          </a:p>
          <a:p>
            <a:pPr>
              <a:buFontTx/>
              <a:buChar char="-"/>
            </a:pPr>
            <a:r>
              <a:rPr lang="it-IT" sz="1200" dirty="0" smtClean="0">
                <a:latin typeface="Cambria" pitchFamily="18" charset="0"/>
                <a:ea typeface="+mj-ea"/>
                <a:cs typeface="+mj-cs"/>
              </a:rPr>
              <a:t>Locandine e comunicati         </a:t>
            </a:r>
          </a:p>
          <a:p>
            <a:r>
              <a:rPr lang="it-IT" sz="1200" dirty="0" smtClean="0">
                <a:latin typeface="Cambria" pitchFamily="18" charset="0"/>
                <a:ea typeface="+mj-ea"/>
                <a:cs typeface="+mj-cs"/>
              </a:rPr>
              <a:t>  stampa</a:t>
            </a:r>
            <a:endParaRPr lang="it-IT" sz="1200" dirty="0">
              <a:latin typeface="Cambria" pitchFamily="18" charset="0"/>
              <a:ea typeface="+mj-ea"/>
              <a:cs typeface="+mj-cs"/>
            </a:endParaRPr>
          </a:p>
          <a:p>
            <a:pPr>
              <a:buFontTx/>
              <a:buChar char="-"/>
            </a:pPr>
            <a:r>
              <a:rPr lang="it-IT" sz="1200" dirty="0" smtClean="0">
                <a:latin typeface="Cambria" pitchFamily="18" charset="0"/>
                <a:ea typeface="+mj-ea"/>
                <a:cs typeface="+mj-cs"/>
              </a:rPr>
              <a:t>Centri per l’Impiego</a:t>
            </a:r>
          </a:p>
          <a:p>
            <a:pPr>
              <a:buFontTx/>
              <a:buChar char="-"/>
            </a:pPr>
            <a:r>
              <a:rPr lang="it-IT" sz="1200" dirty="0">
                <a:latin typeface="Cambria" pitchFamily="18" charset="0"/>
                <a:ea typeface="+mj-ea"/>
                <a:cs typeface="+mj-cs"/>
              </a:rPr>
              <a:t> </a:t>
            </a:r>
            <a:r>
              <a:rPr lang="it-IT" sz="1200" dirty="0" smtClean="0">
                <a:latin typeface="Cambria" pitchFamily="18" charset="0"/>
                <a:ea typeface="+mj-ea"/>
                <a:cs typeface="+mj-cs"/>
              </a:rPr>
              <a:t>sportelli badanti</a:t>
            </a:r>
            <a:endParaRPr lang="it-IT" sz="1200" dirty="0"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11760" y="170080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2. Corsi</a:t>
            </a:r>
            <a:endParaRPr lang="it-IT" sz="2000" b="1" i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23928" y="2276872"/>
            <a:ext cx="2952328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3. </a:t>
            </a:r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Servizi di supporto</a:t>
            </a:r>
            <a:endParaRPr lang="it-IT" sz="1600" b="1" i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latin typeface="Cambria" pitchFamily="18" charset="0"/>
              </a:rPr>
              <a:t>Orientamento individuale</a:t>
            </a:r>
            <a:endParaRPr lang="it-IT" sz="1400" b="1" i="1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latin typeface="Cambria" pitchFamily="18" charset="0"/>
              </a:rPr>
              <a:t>Validazione </a:t>
            </a:r>
            <a:r>
              <a:rPr lang="it-IT" sz="1400" b="1" i="1" dirty="0">
                <a:latin typeface="Cambria" pitchFamily="18" charset="0"/>
              </a:rPr>
              <a:t>delle competenze</a:t>
            </a:r>
          </a:p>
          <a:p>
            <a:pPr>
              <a:buFontTx/>
              <a:buChar char="-"/>
            </a:pPr>
            <a:r>
              <a:rPr lang="it-IT" sz="1400" b="1" i="1" dirty="0">
                <a:latin typeface="Cambria" pitchFamily="18" charset="0"/>
              </a:rPr>
              <a:t>Tavolo di </a:t>
            </a:r>
            <a:r>
              <a:rPr lang="it-IT" sz="1400" b="1" i="1" dirty="0" smtClean="0">
                <a:latin typeface="Cambria" pitchFamily="18" charset="0"/>
              </a:rPr>
              <a:t>lavoro: </a:t>
            </a:r>
            <a:r>
              <a:rPr lang="it-IT" sz="1400" dirty="0" smtClean="0">
                <a:latin typeface="Cambria" pitchFamily="18" charset="0"/>
              </a:rPr>
              <a:t>ASL</a:t>
            </a:r>
            <a:r>
              <a:rPr lang="it-IT" sz="1400" dirty="0">
                <a:latin typeface="Cambria" pitchFamily="18" charset="0"/>
              </a:rPr>
              <a:t>, comuni, provincia di Lucca, </a:t>
            </a:r>
            <a:r>
              <a:rPr lang="it-IT" sz="1400" dirty="0" err="1">
                <a:latin typeface="Cambria" pitchFamily="18" charset="0"/>
              </a:rPr>
              <a:t>OO.SS.LL</a:t>
            </a:r>
            <a:r>
              <a:rPr lang="it-IT" sz="1400" dirty="0">
                <a:latin typeface="Cambria" pitchFamily="18" charset="0"/>
              </a:rPr>
              <a:t>, Sportello </a:t>
            </a:r>
            <a:r>
              <a:rPr lang="it-IT" sz="1400" dirty="0" smtClean="0">
                <a:latin typeface="Cambria" pitchFamily="18" charset="0"/>
              </a:rPr>
              <a:t>Badanti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latin typeface="Cambria" pitchFamily="18" charset="0"/>
              </a:rPr>
              <a:t> Accreditamento </a:t>
            </a:r>
          </a:p>
          <a:p>
            <a:endParaRPr lang="it-IT" sz="1400" i="1" dirty="0">
              <a:latin typeface="Cambria" pitchFamily="18" charset="0"/>
            </a:endParaRPr>
          </a:p>
          <a:p>
            <a:endParaRPr lang="it-IT" sz="1600" b="1" i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endParaRPr lang="it-IT" sz="1600" b="1" i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948264" y="3140968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4. Diffusione</a:t>
            </a:r>
            <a:endParaRPr lang="it-IT" sz="2000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latin typeface="Cambria" pitchFamily="18" charset="0"/>
              </a:rPr>
              <a:t>Seminario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latin typeface="Cambria" pitchFamily="18" charset="0"/>
              </a:rPr>
              <a:t> </a:t>
            </a:r>
            <a:r>
              <a:rPr lang="it-IT" sz="1400" b="1" i="1" dirty="0" smtClean="0">
                <a:latin typeface="Cambria" pitchFamily="18" charset="0"/>
              </a:rPr>
              <a:t>Guida operativa</a:t>
            </a:r>
            <a:endParaRPr lang="it-IT" sz="1400" b="1" i="1" dirty="0">
              <a:latin typeface="Cambria" pitchFamily="18" charset="0"/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2051720" y="2132856"/>
            <a:ext cx="648072" cy="864096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2915816" y="2132856"/>
            <a:ext cx="360040" cy="93610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67544" y="3212976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>
                <a:latin typeface="Cambria" pitchFamily="18" charset="0"/>
              </a:rPr>
              <a:t>3 corsi per occupati</a:t>
            </a:r>
          </a:p>
          <a:p>
            <a:r>
              <a:rPr lang="it-IT" sz="1400" b="1" dirty="0" smtClean="0">
                <a:latin typeface="Cambria" pitchFamily="18" charset="0"/>
              </a:rPr>
              <a:t>Sostituzioni :</a:t>
            </a:r>
          </a:p>
          <a:p>
            <a:pPr>
              <a:buFontTx/>
              <a:buChar char="-"/>
            </a:pPr>
            <a:r>
              <a:rPr lang="it-IT" sz="1400" dirty="0" smtClean="0">
                <a:latin typeface="Cambria" pitchFamily="18" charset="0"/>
              </a:rPr>
              <a:t>Liquidate  con contributo delle ASL</a:t>
            </a:r>
          </a:p>
          <a:p>
            <a:pPr>
              <a:buFontTx/>
              <a:buChar char="-"/>
            </a:pPr>
            <a:r>
              <a:rPr lang="it-IT" sz="1400" dirty="0">
                <a:latin typeface="Cambria" pitchFamily="18" charset="0"/>
              </a:rPr>
              <a:t> </a:t>
            </a:r>
            <a:r>
              <a:rPr lang="it-IT" sz="1400" dirty="0" smtClean="0">
                <a:latin typeface="Cambria" pitchFamily="18" charset="0"/>
              </a:rPr>
              <a:t>contratti di lavoro tramite Obiettivo Lavoro</a:t>
            </a:r>
            <a:endParaRPr lang="it-IT" sz="1400" dirty="0">
              <a:latin typeface="Cambria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555776" y="321297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>
                <a:latin typeface="Cambria" pitchFamily="18" charset="0"/>
              </a:rPr>
              <a:t>7</a:t>
            </a:r>
            <a:r>
              <a:rPr lang="it-IT" sz="1400" b="1" i="1" dirty="0" smtClean="0">
                <a:latin typeface="Cambria" pitchFamily="18" charset="0"/>
              </a:rPr>
              <a:t> corsi per disoccupati</a:t>
            </a:r>
            <a:endParaRPr lang="it-IT" sz="1400" b="1" i="1" dirty="0">
              <a:latin typeface="Cambria" pitchFamily="18" charset="0"/>
            </a:endParaRPr>
          </a:p>
        </p:txBody>
      </p:sp>
      <p:cxnSp>
        <p:nvCxnSpPr>
          <p:cNvPr id="29" name="Connettore 2 28"/>
          <p:cNvCxnSpPr/>
          <p:nvPr/>
        </p:nvCxnSpPr>
        <p:spPr>
          <a:xfrm flipH="1">
            <a:off x="4211960" y="4365104"/>
            <a:ext cx="504056" cy="57606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4860032" y="4365104"/>
            <a:ext cx="504056" cy="57606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3275856" y="5085184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ambria" pitchFamily="18" charset="0"/>
              </a:rPr>
              <a:t>Iscrizione ai CPI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5004048" y="50851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ambria" pitchFamily="18" charset="0"/>
              </a:rPr>
              <a:t>Accreditamento presso i comuni</a:t>
            </a:r>
          </a:p>
        </p:txBody>
      </p:sp>
      <p:pic>
        <p:nvPicPr>
          <p:cNvPr id="40" name="Immagine 0" descr="texture_ve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404664"/>
            <a:ext cx="43204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5" grpId="0"/>
      <p:bldP spid="16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6480720" cy="165618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Ogni singolo corso prevedeva:</a:t>
            </a:r>
          </a:p>
          <a:p>
            <a:pPr lvl="0"/>
            <a:r>
              <a:rPr lang="it-IT" dirty="0" smtClean="0">
                <a:latin typeface="Cambria" pitchFamily="18" charset="0"/>
              </a:rPr>
              <a:t>132 di formazione in aula  </a:t>
            </a:r>
          </a:p>
          <a:p>
            <a:pPr lvl="0"/>
            <a:r>
              <a:rPr lang="it-IT" dirty="0" smtClean="0">
                <a:latin typeface="Cambria" pitchFamily="18" charset="0"/>
              </a:rPr>
              <a:t>8 di formazione a distanza sulle aree: giuridica e rapporto di lavoro, socio-psicologica e relazionale,  Sicurezza e salute, operativa di cura, organizzativa. </a:t>
            </a:r>
          </a:p>
          <a:p>
            <a:pPr lvl="0"/>
            <a:r>
              <a:rPr lang="it-IT" dirty="0" smtClean="0">
                <a:latin typeface="Cambria" pitchFamily="18" charset="0"/>
              </a:rPr>
              <a:t>80 ore di stage presso strutture residenziali, centri diurno, servizi domiciliari ecc.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5" name="Immagine 0" descr="texture_ve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404664"/>
            <a:ext cx="43204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Struttura del corso</a:t>
            </a:r>
            <a:endParaRPr kumimoji="0" lang="it-IT" sz="28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6" y="2996952"/>
            <a:ext cx="784887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Gli allievi</a:t>
            </a:r>
          </a:p>
          <a:p>
            <a:pPr algn="just"/>
            <a:r>
              <a:rPr lang="it-IT" sz="1400" dirty="0" smtClean="0">
                <a:latin typeface="Cambria" pitchFamily="18" charset="0"/>
              </a:rPr>
              <a:t>Il corso ha visto la partecipazione di una pluralità di etnie e nazionalità, gli allievi si sono integrati perfettamente tra loro e durante il corso hanno collaborato attivamente tra loro soprattutto sostenendosi a vicenda sia durante le prove intermedie e sia durante la preparazione per l’esame finale:</a:t>
            </a:r>
          </a:p>
          <a:p>
            <a:endParaRPr lang="it-IT" sz="1400" dirty="0">
              <a:latin typeface="Cambria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547664" y="4077072"/>
          <a:ext cx="5544616" cy="2524206"/>
        </p:xfrm>
        <a:graphic>
          <a:graphicData uri="http://schemas.openxmlformats.org/drawingml/2006/table">
            <a:tbl>
              <a:tblPr/>
              <a:tblGrid>
                <a:gridCol w="3689037"/>
                <a:gridCol w="1855579"/>
              </a:tblGrid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Cambria" pitchFamily="18" charset="0"/>
                          <a:ea typeface="SimSun"/>
                          <a:cs typeface="Garamond"/>
                        </a:rPr>
                        <a:t>Numero allievi totali iscritti:</a:t>
                      </a:r>
                      <a:endParaRPr lang="it-IT" sz="1200" dirty="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211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Cambria" pitchFamily="18" charset="0"/>
                          <a:ea typeface="SimSun"/>
                          <a:cs typeface="Garamond"/>
                        </a:rPr>
                        <a:t>Numero iscritti italiani:</a:t>
                      </a:r>
                      <a:endParaRPr lang="it-IT" sz="1200" b="1" dirty="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Cambria" pitchFamily="18" charset="0"/>
                          <a:ea typeface="SimSun"/>
                          <a:cs typeface="Garamond"/>
                        </a:rPr>
                        <a:t>106 (50% del totale)</a:t>
                      </a:r>
                      <a:endParaRPr lang="it-IT" sz="1200" b="1" dirty="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Cambria" pitchFamily="18" charset="0"/>
                          <a:ea typeface="SimSun"/>
                          <a:cs typeface="Garamond"/>
                        </a:rPr>
                        <a:t>Numero iscritti uomini:</a:t>
                      </a:r>
                      <a:endParaRPr lang="it-IT" sz="1200" dirty="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28 (6%)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Numero allievi già occupati ad inizio corso: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48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Numero abbandoni:	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96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Numero allievi formati: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115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Cambria" pitchFamily="18" charset="0"/>
                          <a:ea typeface="SimSun"/>
                          <a:cs typeface="Garamond"/>
                        </a:rPr>
                        <a:t>Nazionalità rappresentate: 	</a:t>
                      </a:r>
                      <a:endParaRPr lang="it-IT" sz="1200" dirty="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23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Sedi di stage: 	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28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Numero di ore di formazione erogate: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latin typeface="Cambria" pitchFamily="18" charset="0"/>
                          <a:ea typeface="SimSun"/>
                          <a:cs typeface="Garamond"/>
                        </a:rPr>
                        <a:t>2200</a:t>
                      </a:r>
                      <a:endParaRPr lang="it-IT" sz="120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2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b="1" dirty="0" smtClean="0">
                        <a:latin typeface="Cambria" pitchFamily="18" charset="0"/>
                        <a:ea typeface="SimSun"/>
                        <a:cs typeface="Garamond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 smtClean="0">
                          <a:latin typeface="Cambria" pitchFamily="18" charset="0"/>
                          <a:ea typeface="SimSun"/>
                          <a:cs typeface="Garamond"/>
                        </a:rPr>
                        <a:t>Nazionalità </a:t>
                      </a:r>
                      <a:r>
                        <a:rPr lang="it-IT" sz="1100" b="1" dirty="0">
                          <a:latin typeface="Cambria" pitchFamily="18" charset="0"/>
                          <a:ea typeface="SimSun"/>
                          <a:cs typeface="Garamond"/>
                        </a:rPr>
                        <a:t>straniere prevalenti: Romania, Marocco, Albania, Polonia</a:t>
                      </a:r>
                      <a:endParaRPr lang="it-IT" sz="1200" dirty="0">
                        <a:latin typeface="Cambria" pitchFamily="18" charset="0"/>
                        <a:ea typeface="SimSu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2160240" cy="5242594"/>
          </a:xfrm>
        </p:spPr>
        <p:txBody>
          <a:bodyPr>
            <a:normAutofit/>
          </a:bodyPr>
          <a:lstStyle/>
          <a:p>
            <a:r>
              <a:rPr lang="it-IT" sz="2000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Un </a:t>
            </a:r>
            <a:r>
              <a:rPr lang="it-IT" sz="2000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grande puzzle di </a:t>
            </a:r>
            <a:r>
              <a:rPr lang="it-IT" sz="2000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culture diverse </a:t>
            </a:r>
            <a:r>
              <a:rPr lang="it-IT" sz="2000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che </a:t>
            </a:r>
            <a:r>
              <a:rPr lang="it-IT" sz="2000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ci ha fatto sentire “</a:t>
            </a:r>
            <a:r>
              <a:rPr lang="it-IT" sz="2000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cittadini </a:t>
            </a:r>
            <a:r>
              <a:rPr lang="it-IT" sz="2000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del mondo”.</a:t>
            </a:r>
            <a:r>
              <a:rPr lang="it-IT" sz="2400" b="1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it-IT" sz="2400" b="1" i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</a:br>
            <a:endParaRPr lang="it-IT" sz="2400" b="1" i="1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4" name="Immagine 0" descr="texture_ve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404664"/>
            <a:ext cx="43204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908720"/>
            <a:ext cx="5794375" cy="560546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Gli allievi</a:t>
            </a:r>
            <a:endParaRPr kumimoji="0" lang="it-IT" sz="28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 Allievi 127 (in base a 8 corsi)</a:t>
            </a:r>
            <a:endParaRPr lang="it-IT" sz="1600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Titoli di studio</a:t>
            </a:r>
            <a:endParaRPr kumimoji="0" lang="it-IT" sz="28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836712"/>
            <a:ext cx="556641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0" descr="texture_ver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404664"/>
            <a:ext cx="43204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827584" y="4005062"/>
          <a:ext cx="4896544" cy="237626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516134"/>
                <a:gridCol w="1190205"/>
                <a:gridCol w="1190205"/>
              </a:tblGrid>
              <a:tr h="27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Titolo </a:t>
                      </a:r>
                      <a:endParaRPr lang="it-IT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n°</a:t>
                      </a:r>
                      <a:r>
                        <a:rPr lang="it-IT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allievi </a:t>
                      </a:r>
                      <a:endParaRPr lang="it-IT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it-IT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QUALIFICA PROFESSIONALE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11 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8.66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NESSUN TITOLO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2    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1.57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LICENZA ELEMENTARE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8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6.29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LICENZA MEDIA 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38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29.92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 DIPLOMA 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59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46.45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 DIPLOMA Universitario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2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1.57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LAUREA TRIENNALE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/>
                        <a:t>2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1.57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LAUREA 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4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3.14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33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/>
                        <a:t>MASTER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1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/>
                        <a:t>0.78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8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Parole chiavi</a:t>
            </a:r>
            <a:endParaRPr lang="it-IT" sz="2800" b="1" i="1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853136"/>
          </a:xfrm>
        </p:spPr>
        <p:txBody>
          <a:bodyPr>
            <a:normAutofit lnSpcReduction="10000"/>
          </a:bodyPr>
          <a:lstStyle/>
          <a:p>
            <a:pPr lvl="0"/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Fragilità:</a:t>
            </a:r>
            <a:r>
              <a:rPr lang="it-IT" dirty="0" smtClean="0"/>
              <a:t> </a:t>
            </a:r>
            <a:r>
              <a:rPr lang="it-IT" sz="1400" dirty="0" smtClean="0">
                <a:latin typeface="Cambria" pitchFamily="18" charset="0"/>
              </a:rPr>
              <a:t>degli anziani (il loro bisogno di cura, la dipendenza da altri) e degli assistenti  </a:t>
            </a:r>
          </a:p>
          <a:p>
            <a:pPr lvl="0">
              <a:buNone/>
            </a:pPr>
            <a:r>
              <a:rPr lang="it-IT" sz="1400" dirty="0" smtClean="0">
                <a:latin typeface="Cambria" pitchFamily="18" charset="0"/>
              </a:rPr>
              <a:t>   		               famigliari (il bisogno di lavoro, la solitudine, la distanza da casa)</a:t>
            </a:r>
          </a:p>
          <a:p>
            <a:pPr>
              <a:buNone/>
            </a:pPr>
            <a:endParaRPr lang="it-IT" sz="1400" dirty="0" smtClean="0">
              <a:latin typeface="Cambria" pitchFamily="18" charset="0"/>
            </a:endParaRPr>
          </a:p>
          <a:p>
            <a:pPr lvl="0"/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Condivisione </a:t>
            </a:r>
            <a:r>
              <a:rPr lang="it-IT" sz="18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(più che una relazione): </a:t>
            </a:r>
            <a:r>
              <a:rPr lang="it-IT" sz="1400" dirty="0" smtClean="0">
                <a:latin typeface="Cambria" pitchFamily="18" charset="0"/>
              </a:rPr>
              <a:t>nei corsi tra allievi, docenti e tutor, nel </a:t>
            </a:r>
          </a:p>
          <a:p>
            <a:pPr lvl="0">
              <a:buNone/>
            </a:pPr>
            <a:r>
              <a:rPr lang="it-IT" sz="1400" dirty="0" smtClean="0">
                <a:latin typeface="Cambria" pitchFamily="18" charset="0"/>
              </a:rPr>
              <a:t>			 lavoro di cura condivisione di vite: la casa (il cibo, lo spazio vitale) il   </a:t>
            </a:r>
          </a:p>
          <a:p>
            <a:pPr lvl="0">
              <a:buNone/>
            </a:pPr>
            <a:r>
              <a:rPr lang="it-IT" sz="1400" dirty="0" smtClean="0">
                <a:latin typeface="Cambria" pitchFamily="18" charset="0"/>
              </a:rPr>
              <a:t>                                                tempo (di cura, tempo libero), i dolori </a:t>
            </a:r>
          </a:p>
          <a:p>
            <a:pPr>
              <a:buNone/>
            </a:pPr>
            <a:endParaRPr lang="it-IT" sz="1400" dirty="0" smtClean="0">
              <a:latin typeface="Cambria" pitchFamily="18" charset="0"/>
            </a:endParaRPr>
          </a:p>
          <a:p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Speranza: </a:t>
            </a:r>
            <a:r>
              <a:rPr lang="it-IT" sz="1400" dirty="0" smtClean="0">
                <a:latin typeface="Cambria" pitchFamily="18" charset="0"/>
              </a:rPr>
              <a:t>di trovare un lavoro, di trovare un tempo per se, di dar senso a un lavoro non </a:t>
            </a:r>
          </a:p>
          <a:p>
            <a:pPr>
              <a:buNone/>
            </a:pPr>
            <a:r>
              <a:rPr lang="it-IT" sz="1400" dirty="0" smtClean="0">
                <a:latin typeface="Cambria" pitchFamily="18" charset="0"/>
              </a:rPr>
              <a:t>                                       riconosciuto. Per l’assistito avere qualcuno a cui affidarsi.</a:t>
            </a:r>
          </a:p>
          <a:p>
            <a:pPr>
              <a:buNone/>
            </a:pPr>
            <a:endParaRPr lang="it-IT" sz="1400" dirty="0" smtClean="0">
              <a:latin typeface="Cambria" pitchFamily="18" charset="0"/>
            </a:endParaRPr>
          </a:p>
          <a:p>
            <a:pPr lvl="0"/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Rete:</a:t>
            </a:r>
            <a:r>
              <a:rPr lang="it-IT" sz="1400" dirty="0" smtClean="0"/>
              <a:t> </a:t>
            </a:r>
            <a:r>
              <a:rPr lang="it-IT" sz="1400" dirty="0" smtClean="0">
                <a:latin typeface="Cambria" pitchFamily="18" charset="0"/>
              </a:rPr>
              <a:t>il metodo con cui abbiamo cercato di realizzare ogni singola  azione progettuale. Rete </a:t>
            </a:r>
          </a:p>
          <a:p>
            <a:pPr lvl="0">
              <a:buNone/>
            </a:pPr>
            <a:r>
              <a:rPr lang="it-IT" sz="1400" dirty="0" smtClean="0">
                <a:latin typeface="Cambria" pitchFamily="18" charset="0"/>
              </a:rPr>
              <a:t>		 di enti pubblici e privati fatta di persone.</a:t>
            </a:r>
          </a:p>
          <a:p>
            <a:pPr>
              <a:buNone/>
            </a:pPr>
            <a:endParaRPr lang="it-IT" sz="1400" dirty="0" smtClean="0">
              <a:latin typeface="Cambria" pitchFamily="18" charset="0"/>
            </a:endParaRPr>
          </a:p>
          <a:p>
            <a:pPr>
              <a:buNone/>
            </a:pPr>
            <a:endParaRPr lang="it-IT" sz="1400" dirty="0" smtClean="0">
              <a:latin typeface="Cambria" pitchFamily="18" charset="0"/>
            </a:endParaRPr>
          </a:p>
          <a:p>
            <a:r>
              <a:rPr lang="it-IT" sz="20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Competenza :</a:t>
            </a:r>
            <a:r>
              <a:rPr lang="it-IT" sz="1400" dirty="0" smtClean="0"/>
              <a:t> </a:t>
            </a:r>
            <a:r>
              <a:rPr lang="it-IT" sz="1400" dirty="0" smtClean="0">
                <a:latin typeface="Cambria" pitchFamily="18" charset="0"/>
              </a:rPr>
              <a:t>degli assistenti familiari, dei familiari, dei operatori dei servizi </a:t>
            </a:r>
          </a:p>
          <a:p>
            <a:pPr>
              <a:buFont typeface="Arial" pitchFamily="34" charset="0"/>
              <a:buNone/>
            </a:pPr>
            <a:r>
              <a:rPr lang="it-IT" sz="1400" dirty="0" smtClean="0">
                <a:latin typeface="Cambria" pitchFamily="18" charset="0"/>
              </a:rPr>
              <a:t> 			  pubblici </a:t>
            </a:r>
            <a:r>
              <a:rPr lang="it-IT" sz="1400" smtClean="0">
                <a:latin typeface="Cambria" pitchFamily="18" charset="0"/>
              </a:rPr>
              <a:t>e privati</a:t>
            </a:r>
            <a:endParaRPr lang="it-IT" sz="1400" dirty="0" smtClean="0">
              <a:latin typeface="Cambria" pitchFamily="18" charset="0"/>
            </a:endParaRPr>
          </a:p>
          <a:p>
            <a:endParaRPr lang="it-IT" sz="1400" dirty="0" smtClean="0">
              <a:latin typeface="Cambria" pitchFamily="18" charset="0"/>
            </a:endParaRPr>
          </a:p>
          <a:p>
            <a:endParaRPr lang="it-IT" sz="1400" dirty="0" smtClean="0">
              <a:latin typeface="Cambria" pitchFamily="18" charset="0"/>
            </a:endParaRPr>
          </a:p>
          <a:p>
            <a:endParaRPr lang="it-IT" sz="1400" dirty="0" smtClean="0">
              <a:latin typeface="Cambria" pitchFamily="18" charset="0"/>
            </a:endParaRPr>
          </a:p>
          <a:p>
            <a:endParaRPr lang="it-IT" sz="1400" dirty="0" smtClean="0">
              <a:latin typeface="Cambria" pitchFamily="18" charset="0"/>
            </a:endParaRPr>
          </a:p>
          <a:p>
            <a:endParaRPr lang="it-IT" sz="1400" dirty="0" smtClean="0">
              <a:latin typeface="Cambria" pitchFamily="18" charset="0"/>
            </a:endParaRPr>
          </a:p>
        </p:txBody>
      </p:sp>
      <p:pic>
        <p:nvPicPr>
          <p:cNvPr id="4" name="Immagine 0" descr="texture_ve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404664"/>
            <a:ext cx="43204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619672" y="1124744"/>
            <a:ext cx="5410944" cy="2952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800" b="1" i="1" dirty="0" smtClean="0">
                <a:latin typeface="Cambria" pitchFamily="18" charset="0"/>
              </a:rPr>
              <a:t>Attuare il sistema regionale</a:t>
            </a:r>
            <a:endParaRPr lang="it-IT" sz="2800" i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None/>
            </a:pPr>
            <a:endParaRPr lang="it-IT" sz="2800" b="1" i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None/>
            </a:pPr>
            <a:endParaRPr lang="it-IT" sz="2800" b="1" i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None/>
            </a:pPr>
            <a:endParaRPr lang="it-IT" sz="2800" b="1" i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None/>
            </a:pPr>
            <a:r>
              <a:rPr lang="it-IT" sz="28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+mj-ea"/>
                <a:cs typeface="+mj-cs"/>
              </a:rPr>
              <a:t>Usare la formazione come modello d’integrazione</a:t>
            </a:r>
            <a:endParaRPr lang="it-IT" sz="2800" i="1" dirty="0" smtClean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None/>
            </a:pPr>
            <a:endParaRPr lang="it-IT" dirty="0"/>
          </a:p>
        </p:txBody>
      </p:sp>
      <p:pic>
        <p:nvPicPr>
          <p:cNvPr id="6" name="Immagine 0" descr="texture_ve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404664"/>
            <a:ext cx="43204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28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Prospettive</a:t>
            </a:r>
            <a:br>
              <a:rPr lang="it-IT" sz="2800" b="1" i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</a:br>
            <a:endParaRPr lang="it-IT" sz="2800" b="1" i="1" dirty="0">
              <a:latin typeface="Cambria" pitchFamily="18" charset="0"/>
            </a:endParaRPr>
          </a:p>
        </p:txBody>
      </p:sp>
      <p:cxnSp>
        <p:nvCxnSpPr>
          <p:cNvPr id="8" name="Connettore 2 7"/>
          <p:cNvCxnSpPr/>
          <p:nvPr/>
        </p:nvCxnSpPr>
        <p:spPr>
          <a:xfrm flipH="1">
            <a:off x="2987824" y="3933056"/>
            <a:ext cx="432048" cy="72008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endCxn id="15" idx="1"/>
          </p:cNvCxnSpPr>
          <p:nvPr/>
        </p:nvCxnSpPr>
        <p:spPr>
          <a:xfrm>
            <a:off x="4644008" y="1628800"/>
            <a:ext cx="864096" cy="53919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395536" y="4653136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latin typeface="Cambria" pitchFamily="18" charset="0"/>
              </a:rPr>
              <a:t>Corsi brevi per la </a:t>
            </a:r>
          </a:p>
          <a:p>
            <a:pPr algn="ctr"/>
            <a:r>
              <a:rPr lang="it-IT" b="1" i="1" dirty="0" smtClean="0">
                <a:latin typeface="Cambria" pitchFamily="18" charset="0"/>
              </a:rPr>
              <a:t>Validazione delle competenze</a:t>
            </a:r>
          </a:p>
          <a:p>
            <a:pPr algn="ctr"/>
            <a:r>
              <a:rPr lang="it-IT" b="1" i="1" dirty="0" smtClean="0">
                <a:latin typeface="Cambria" pitchFamily="18" charset="0"/>
              </a:rPr>
              <a:t>Corsi di aggiornamento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508104" y="184482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latin typeface="Cambria" pitchFamily="18" charset="0"/>
              </a:rPr>
              <a:t>Sportelli e servizi di supporto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46CA-3D3A-4453-B2F4-798CD52C8DD5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393</Words>
  <Application>Microsoft Office PowerPoint</Application>
  <PresentationFormat>Presentazione su schermo (4:3)</PresentationFormat>
  <Paragraphs>123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Tema di Office</vt:lpstr>
      <vt:lpstr>Picture</vt:lpstr>
      <vt:lpstr>Insieme si può:  l’evoluzione dell’assistenza familiare   Seminario finale del progetto formativo  S.I.F.A. IN RETE   Mercoledì 3 Luglio 2013 </vt:lpstr>
      <vt:lpstr>S.I.F.A. IN RETE                              </vt:lpstr>
      <vt:lpstr>Diapositiva 3</vt:lpstr>
      <vt:lpstr>Un grande puzzle di culture diverse che ci ha fatto sentire “cittadini del mondo”. </vt:lpstr>
      <vt:lpstr>Diapositiva 5</vt:lpstr>
      <vt:lpstr>Parole chiavi</vt:lpstr>
      <vt:lpstr>Prospettive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Insieme si può:  l’evoluzione dell’assistenza familiare   Seminario finale del progetto formativo  S.I.F.A. IN RETE   Mercoledì 3 Luglio </dc:title>
  <dc:creator>Valued Acer Customer</dc:creator>
  <cp:lastModifiedBy>Francesca Cantieri</cp:lastModifiedBy>
  <cp:revision>30</cp:revision>
  <dcterms:created xsi:type="dcterms:W3CDTF">2013-07-03T08:02:06Z</dcterms:created>
  <dcterms:modified xsi:type="dcterms:W3CDTF">2013-12-23T09:47:32Z</dcterms:modified>
</cp:coreProperties>
</file>